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4" r:id="rId1"/>
  </p:sldMasterIdLst>
  <p:notesMasterIdLst>
    <p:notesMasterId r:id="rId27"/>
  </p:notesMasterIdLst>
  <p:sldIdLst>
    <p:sldId id="585" r:id="rId2"/>
    <p:sldId id="619" r:id="rId3"/>
    <p:sldId id="618" r:id="rId4"/>
    <p:sldId id="634" r:id="rId5"/>
    <p:sldId id="617" r:id="rId6"/>
    <p:sldId id="620" r:id="rId7"/>
    <p:sldId id="615" r:id="rId8"/>
    <p:sldId id="633" r:id="rId9"/>
    <p:sldId id="612" r:id="rId10"/>
    <p:sldId id="623" r:id="rId11"/>
    <p:sldId id="622" r:id="rId12"/>
    <p:sldId id="625" r:id="rId13"/>
    <p:sldId id="621" r:id="rId14"/>
    <p:sldId id="626" r:id="rId15"/>
    <p:sldId id="627" r:id="rId16"/>
    <p:sldId id="629" r:id="rId17"/>
    <p:sldId id="630" r:id="rId18"/>
    <p:sldId id="631" r:id="rId19"/>
    <p:sldId id="632" r:id="rId20"/>
    <p:sldId id="635" r:id="rId21"/>
    <p:sldId id="636" r:id="rId22"/>
    <p:sldId id="641" r:id="rId23"/>
    <p:sldId id="638" r:id="rId24"/>
    <p:sldId id="639" r:id="rId25"/>
    <p:sldId id="64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8186"/>
    <a:srgbClr val="475F79"/>
    <a:srgbClr val="294A93"/>
    <a:srgbClr val="558ED5"/>
    <a:srgbClr val="3F32A0"/>
    <a:srgbClr val="000000"/>
    <a:srgbClr val="342183"/>
    <a:srgbClr val="CC0000"/>
    <a:srgbClr val="210D5B"/>
    <a:srgbClr val="262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32" autoAdjust="0"/>
    <p:restoredTop sz="94692" autoAdjust="0"/>
  </p:normalViewPr>
  <p:slideViewPr>
    <p:cSldViewPr>
      <p:cViewPr>
        <p:scale>
          <a:sx n="100" d="100"/>
          <a:sy n="100" d="100"/>
        </p:scale>
        <p:origin x="-72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F31E1-4E30-4E21-8322-147190BBFC84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96D88-B624-4744-B6E5-ECD0009093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759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4599690-6E38-4B6E-BA93-29FAB6F7CB39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ED368BD-3B23-4FA0-92FE-98912B4F5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99690-6E38-4B6E-BA93-29FAB6F7CB39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368BD-3B23-4FA0-92FE-98912B4F5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99690-6E38-4B6E-BA93-29FAB6F7CB39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368BD-3B23-4FA0-92FE-98912B4F5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7029" y="1712916"/>
            <a:ext cx="7013575" cy="446404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655" y="1719737"/>
            <a:ext cx="1316459" cy="445722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0066A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30731" y="345192"/>
            <a:ext cx="8543382" cy="102323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643150"/>
      </p:ext>
    </p:extLst>
  </p:cSld>
  <p:clrMapOvr>
    <a:masterClrMapping/>
  </p:clrMapOvr>
  <p:transition spd="med" advClick="0" advTm="10000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7029" y="1712913"/>
            <a:ext cx="4125913" cy="377825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9304" y="5657138"/>
            <a:ext cx="4214113" cy="687388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0066A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30731" y="345192"/>
            <a:ext cx="8543382" cy="102323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31" name="Picture Placeholder 2"/>
          <p:cNvSpPr>
            <a:spLocks noGrp="1"/>
          </p:cNvSpPr>
          <p:nvPr>
            <p:ph type="pic" idx="10"/>
          </p:nvPr>
        </p:nvSpPr>
        <p:spPr>
          <a:xfrm>
            <a:off x="4667253" y="1714501"/>
            <a:ext cx="4125913" cy="377825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32" name="Text Placeholder 3"/>
          <p:cNvSpPr>
            <a:spLocks noGrp="1"/>
          </p:cNvSpPr>
          <p:nvPr>
            <p:ph type="body" sz="half" idx="11"/>
          </p:nvPr>
        </p:nvSpPr>
        <p:spPr>
          <a:xfrm>
            <a:off x="4569528" y="5649903"/>
            <a:ext cx="4214113" cy="687388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0066A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5050415"/>
      </p:ext>
    </p:extLst>
  </p:cSld>
  <p:clrMapOvr>
    <a:masterClrMapping/>
  </p:clrMapOvr>
  <p:transition spd="med" advClick="0" advTm="10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99690-6E38-4B6E-BA93-29FAB6F7CB39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368BD-3B23-4FA0-92FE-98912B4F5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99690-6E38-4B6E-BA93-29FAB6F7CB39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368BD-3B23-4FA0-92FE-98912B4F5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99690-6E38-4B6E-BA93-29FAB6F7CB39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368BD-3B23-4FA0-92FE-98912B4F5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599690-6E38-4B6E-BA93-29FAB6F7CB39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ED368BD-3B23-4FA0-92FE-98912B4F54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4599690-6E38-4B6E-BA93-29FAB6F7CB39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ED368BD-3B23-4FA0-92FE-98912B4F5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99690-6E38-4B6E-BA93-29FAB6F7CB39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368BD-3B23-4FA0-92FE-98912B4F5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99690-6E38-4B6E-BA93-29FAB6F7CB39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368BD-3B23-4FA0-92FE-98912B4F5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99690-6E38-4B6E-BA93-29FAB6F7CB39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368BD-3B23-4FA0-92FE-98912B4F5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4599690-6E38-4B6E-BA93-29FAB6F7CB39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ED368BD-3B23-4FA0-92FE-98912B4F5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22" r:id="rId12"/>
    <p:sldLayoutId id="2147483723" r:id="rId13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dst\Desktop\логотип_Октябрь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3312368" cy="318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0" y="3861048"/>
            <a:ext cx="7884368" cy="0"/>
          </a:xfrm>
          <a:prstGeom prst="line">
            <a:avLst/>
          </a:prstGeom>
          <a:ln w="76200" cap="rnd">
            <a:solidFill>
              <a:srgbClr val="294A9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899592" y="4725144"/>
            <a:ext cx="8136904" cy="1296144"/>
          </a:xfrm>
          <a:ln>
            <a:noFill/>
          </a:ln>
        </p:spPr>
        <p:txBody>
          <a:bodyPr>
            <a:noAutofit/>
          </a:bodyPr>
          <a:lstStyle/>
          <a:p>
            <a:pPr algn="r"/>
            <a:r>
              <a:rPr lang="ru-RU" sz="3600" b="1" dirty="0" smtClean="0">
                <a:solidFill>
                  <a:srgbClr val="294A93"/>
                </a:solidFill>
                <a:latin typeface="+mn-lt"/>
              </a:rPr>
              <a:t>«УМНАЯ ОСТАНОВКА»</a:t>
            </a:r>
            <a:br>
              <a:rPr lang="ru-RU" sz="3600" b="1" dirty="0" smtClean="0">
                <a:solidFill>
                  <a:srgbClr val="294A93"/>
                </a:solidFill>
                <a:latin typeface="+mn-lt"/>
              </a:rPr>
            </a:br>
            <a:r>
              <a:rPr lang="ru-RU" sz="3600" b="1" dirty="0" smtClean="0">
                <a:solidFill>
                  <a:srgbClr val="294A93"/>
                </a:solidFill>
                <a:latin typeface="+mn-lt"/>
              </a:rPr>
              <a:t>Остановочный павильон</a:t>
            </a:r>
            <a:endParaRPr lang="ru-RU" sz="3600" b="1" dirty="0">
              <a:solidFill>
                <a:srgbClr val="294A9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273117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06462" y="693856"/>
            <a:ext cx="53449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Дизайн остановочного 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павильона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1556792"/>
            <a:ext cx="493204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95536" y="2693193"/>
            <a:ext cx="4320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Люди каждый день пользуются общественным транспортом и проводят какую-то часть своей жизни на остановках, ожидая автобус. На сегодняшний день начинают появляться остановки, оснащенные технологическими достижениями и современным дизайном.</a:t>
            </a:r>
          </a:p>
        </p:txBody>
      </p:sp>
      <p:pic>
        <p:nvPicPr>
          <p:cNvPr id="8194" name="Picture 2" descr="C:\WinOld\Вешкурцева\Вешкурцева\ОСТАНОВКИ\интерьерное изображение 00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38" y="836711"/>
            <a:ext cx="3748063" cy="602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31006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kdst\Desktop\цвет2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45024"/>
            <a:ext cx="3565376" cy="300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kdst\Desktop\цвет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85839"/>
            <a:ext cx="3329795" cy="277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kdst\Desktop\2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73835"/>
            <a:ext cx="4824536" cy="403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60" y="4653136"/>
            <a:ext cx="46085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/>
                </a:solidFill>
              </a:rPr>
              <a:t>Стиль – «минимализм»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b="1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475F79"/>
                </a:solidFill>
              </a:rPr>
              <a:t>Сложные актуальные оттенки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b="1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5C8186"/>
                </a:solidFill>
              </a:rPr>
              <a:t>Комбинирование сочетающихся цветов</a:t>
            </a:r>
            <a:endParaRPr lang="ru-RU" b="1" dirty="0">
              <a:solidFill>
                <a:srgbClr val="5C81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23457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96552" y="663079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Эргономика остановочного  павильона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1494076"/>
            <a:ext cx="4644008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C:\Users\kdst\Desktop\4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344" y="788331"/>
            <a:ext cx="4258979" cy="606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060848"/>
            <a:ext cx="5400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/>
              <a:t>Стеклянные перегородки создают хорошую видимость прибывающего </a:t>
            </a:r>
            <a:r>
              <a:rPr lang="ru-RU" dirty="0" smtClean="0"/>
              <a:t>транспорта;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/>
              <a:t>Крыша остановочного павильона имеет скат с задней стороны </a:t>
            </a:r>
            <a:r>
              <a:rPr lang="ru-RU" dirty="0" smtClean="0"/>
              <a:t>павильона;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/>
              <a:t>Лавка располагается на комфортном по высоте </a:t>
            </a:r>
            <a:r>
              <a:rPr lang="ru-RU" dirty="0" smtClean="0"/>
              <a:t>уровне;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металлический разделяющий </a:t>
            </a:r>
            <a:r>
              <a:rPr lang="ru-RU" dirty="0" smtClean="0"/>
              <a:t>сегмент может быть встроено </a:t>
            </a:r>
            <a:r>
              <a:rPr lang="ru-RU" dirty="0"/>
              <a:t>беспроводное зарядное </a:t>
            </a:r>
            <a:r>
              <a:rPr lang="ru-RU" dirty="0" smtClean="0"/>
              <a:t>устройство;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/>
              <a:t>На удобном по высоте уровне остановочного павильона размещена </a:t>
            </a:r>
            <a:r>
              <a:rPr lang="ru-RU" dirty="0" smtClean="0"/>
              <a:t>информация.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078443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dst\Desktop\ост_презентация\эко-лав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250" y="1809403"/>
            <a:ext cx="5652749" cy="388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5051" y="2204864"/>
            <a:ext cx="31828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/>
              <a:t>Деревянная эко-лавка сегментирована, с опорой для людей пожилого возраста;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16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/>
              <a:t>Лавка может быть сделана из дерева или переработанного искусственного материала.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0449365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692696"/>
            <a:ext cx="6490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Освещение остановочного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павильона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1124744"/>
            <a:ext cx="6804248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C:\Users\kdst\Desktop\освещени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56" y="3346254"/>
            <a:ext cx="9029203" cy="351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265942"/>
            <a:ext cx="73448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/>
              <a:t>Освещение включается </a:t>
            </a:r>
            <a:r>
              <a:rPr lang="ru-RU" dirty="0" smtClean="0"/>
              <a:t>автоматически;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Датчик </a:t>
            </a:r>
            <a:r>
              <a:rPr lang="ru-RU" dirty="0"/>
              <a:t>освещенности и датчик </a:t>
            </a:r>
            <a:r>
              <a:rPr lang="ru-RU" dirty="0" smtClean="0"/>
              <a:t>движения;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/>
              <a:t>В светлое время суток освещение </a:t>
            </a:r>
            <a:r>
              <a:rPr lang="ru-RU" dirty="0" smtClean="0"/>
              <a:t>отключается;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/>
              <a:t>В темное время </a:t>
            </a:r>
            <a:r>
              <a:rPr lang="ru-RU" dirty="0" smtClean="0"/>
              <a:t>суток – режим энергосбережения.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dirty="0"/>
          </a:p>
          <a:p>
            <a:pPr marL="285750" indent="-285750" algn="just">
              <a:buFont typeface="Arial" pitchFamily="34" charset="0"/>
              <a:buChar char="•"/>
            </a:pPr>
            <a:endParaRPr lang="ru-RU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117727"/>
            <a:ext cx="27363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Нормы освещения остановки соответствуют требованиям </a:t>
            </a:r>
            <a:r>
              <a:rPr lang="ru-RU" sz="1400" dirty="0" err="1"/>
              <a:t>СниП</a:t>
            </a:r>
            <a:r>
              <a:rPr lang="ru-RU" sz="1400" dirty="0"/>
              <a:t> 23-05-95. </a:t>
            </a:r>
          </a:p>
        </p:txBody>
      </p:sp>
    </p:spTree>
    <p:extLst>
      <p:ext uri="{BB962C8B-B14F-4D97-AF65-F5344CB8AC3E}">
        <p14:creationId xmlns:p14="http://schemas.microsoft.com/office/powerpoint/2010/main" val="335767550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548680"/>
            <a:ext cx="5670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Информационная панель остановочного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павильона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1342371"/>
            <a:ext cx="5004048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85453" y="1844824"/>
            <a:ext cx="536408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</a:t>
            </a:r>
            <a:r>
              <a:rPr lang="ru-RU" dirty="0"/>
              <a:t>информационной панели установлен </a:t>
            </a:r>
            <a:r>
              <a:rPr lang="ru-RU" dirty="0" smtClean="0"/>
              <a:t>дисплей с диагональю 32 </a:t>
            </a:r>
            <a:r>
              <a:rPr lang="ru-RU" dirty="0"/>
              <a:t>дюйма для отображения</a:t>
            </a:r>
            <a:r>
              <a:rPr lang="ru-RU" dirty="0" smtClean="0"/>
              <a:t>:</a:t>
            </a:r>
          </a:p>
          <a:p>
            <a:pPr algn="just"/>
            <a:endParaRPr lang="ru-RU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/>
              <a:t>прибытия автобусов в текущем времени, с отображением номера маршрута</a:t>
            </a:r>
            <a:r>
              <a:rPr lang="ru-RU" dirty="0" smtClean="0"/>
              <a:t>;</a:t>
            </a:r>
          </a:p>
          <a:p>
            <a:pPr marL="285750" lvl="0" indent="-285750" algn="just">
              <a:buFont typeface="Arial" pitchFamily="34" charset="0"/>
              <a:buChar char="•"/>
            </a:pPr>
            <a:endParaRPr lang="ru-RU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/>
              <a:t>текущего </a:t>
            </a:r>
            <a:r>
              <a:rPr lang="ru-RU" dirty="0" smtClean="0"/>
              <a:t>времени;</a:t>
            </a:r>
          </a:p>
          <a:p>
            <a:pPr marL="285750" lvl="0" indent="-285750" algn="just">
              <a:buFont typeface="Arial" pitchFamily="34" charset="0"/>
              <a:buChar char="•"/>
            </a:pPr>
            <a:endParaRPr lang="ru-RU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/>
              <a:t>прогноза погоды (температура</a:t>
            </a:r>
            <a:r>
              <a:rPr lang="ru-RU" dirty="0" smtClean="0"/>
              <a:t>);</a:t>
            </a:r>
          </a:p>
          <a:p>
            <a:pPr marL="285750" lvl="0" indent="-285750" algn="just">
              <a:buFont typeface="Arial" pitchFamily="34" charset="0"/>
              <a:buChar char="•"/>
            </a:pPr>
            <a:endParaRPr lang="ru-RU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/>
              <a:t>видео рекламы, городских новостей, зарисовок о городе и т.п. (соответствует ГОСТ Р 52044-2003</a:t>
            </a:r>
            <a:r>
              <a:rPr lang="ru-RU" dirty="0" smtClean="0"/>
              <a:t>).</a:t>
            </a:r>
          </a:p>
          <a:p>
            <a:pPr marL="285750" lvl="0" indent="-285750" algn="just">
              <a:buFont typeface="Arial" pitchFamily="34" charset="0"/>
              <a:buChar char="•"/>
            </a:pPr>
            <a:endParaRPr lang="ru-RU" sz="1400" dirty="0"/>
          </a:p>
          <a:p>
            <a:pPr algn="just"/>
            <a:r>
              <a:rPr lang="ru-RU" sz="1400" dirty="0" smtClean="0"/>
              <a:t>Дисплей </a:t>
            </a:r>
            <a:r>
              <a:rPr lang="ru-RU" sz="1400" dirty="0"/>
              <a:t>может быть </a:t>
            </a:r>
            <a:r>
              <a:rPr lang="ru-RU" sz="1400" dirty="0" smtClean="0"/>
              <a:t>любого размера по </a:t>
            </a:r>
            <a:r>
              <a:rPr lang="ru-RU" sz="1400" dirty="0"/>
              <a:t>желанию </a:t>
            </a:r>
            <a:r>
              <a:rPr lang="ru-RU" sz="1400" dirty="0" smtClean="0"/>
              <a:t>заказчика. Данные </a:t>
            </a:r>
            <a:r>
              <a:rPr lang="ru-RU" sz="1400" dirty="0"/>
              <a:t>опции прорабатываются индивидуально.</a:t>
            </a:r>
          </a:p>
        </p:txBody>
      </p:sp>
      <p:pic>
        <p:nvPicPr>
          <p:cNvPr id="12290" name="Picture 2" descr="C:\Users\kdst\Desktop\инфо_панел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85441"/>
            <a:ext cx="2483768" cy="617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1799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5003" y="583664"/>
            <a:ext cx="9252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Wi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-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Fi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1011615"/>
            <a:ext cx="1619672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651248" y="1559134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/>
              <a:t>Т</a:t>
            </a:r>
            <a:r>
              <a:rPr lang="ru-RU" dirty="0" smtClean="0"/>
              <a:t>очка </a:t>
            </a:r>
            <a:r>
              <a:rPr lang="ru-RU" dirty="0"/>
              <a:t>доступа к </a:t>
            </a:r>
            <a:r>
              <a:rPr lang="en-US" dirty="0"/>
              <a:t>Wi</a:t>
            </a:r>
            <a:r>
              <a:rPr lang="ru-RU" dirty="0"/>
              <a:t>-</a:t>
            </a:r>
            <a:r>
              <a:rPr lang="en-US" dirty="0" smtClean="0"/>
              <a:t>Fi</a:t>
            </a:r>
            <a:endParaRPr lang="ru-RU" dirty="0"/>
          </a:p>
        </p:txBody>
      </p:sp>
      <p:pic>
        <p:nvPicPr>
          <p:cNvPr id="14338" name="Picture 2" descr="C:\Users\kdst\Desktop\вай_фа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28" y="2564904"/>
            <a:ext cx="9019753" cy="340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163416" y="1988840"/>
            <a:ext cx="0" cy="180020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36793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620688"/>
            <a:ext cx="51972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Кнопка вызова экстренной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службы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1011615"/>
            <a:ext cx="5304761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 descr="C:\Users\kdst\Desktop\кнопка вызо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46808"/>
            <a:ext cx="3275856" cy="581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569" y="335699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Панель вызова с кнопкой и переговорным </a:t>
            </a:r>
            <a:r>
              <a:rPr lang="ru-RU" sz="2400" dirty="0" smtClean="0"/>
              <a:t>устройством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4788024" y="3861048"/>
            <a:ext cx="237626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44223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752" y="622429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Проект дополнительного закрытого модуля остановочного павильона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1268760"/>
            <a:ext cx="6156176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C:\Users\kdst\Desktop\ост_презентация\Без имени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39" y="1628800"/>
            <a:ext cx="339742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kdst\Desktop\ост_презентация\Без имени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039" y="1484784"/>
            <a:ext cx="542696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5157192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укрытие </a:t>
            </a:r>
            <a:r>
              <a:rPr lang="ru-RU" dirty="0"/>
              <a:t>людей от воздействия неблагоприятных </a:t>
            </a:r>
            <a:r>
              <a:rPr lang="ru-RU" dirty="0" err="1"/>
              <a:t>погодно</a:t>
            </a:r>
            <a:r>
              <a:rPr lang="ru-RU" dirty="0"/>
              <a:t>-климатических </a:t>
            </a:r>
            <a:r>
              <a:rPr lang="ru-RU" dirty="0" smtClean="0"/>
              <a:t>факторов;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/>
              <a:t>раздвижные стеклянные </a:t>
            </a:r>
            <a:r>
              <a:rPr lang="ru-RU" dirty="0" smtClean="0"/>
              <a:t>двери;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удобные эко-лавки;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/>
              <a:t>и</a:t>
            </a:r>
            <a:r>
              <a:rPr lang="ru-RU" dirty="0" smtClean="0"/>
              <a:t>нформационный </a:t>
            </a:r>
            <a:r>
              <a:rPr lang="ru-RU" dirty="0" smtClean="0"/>
              <a:t>дисплей.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2924702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34" y="2835325"/>
            <a:ext cx="30598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Остановочный павильон для </a:t>
            </a:r>
            <a:r>
              <a:rPr lang="ru-RU" dirty="0"/>
              <a:t>остановки «КОСМОС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80618"/>
            <a:ext cx="19127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Заключение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980728"/>
            <a:ext cx="241176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kdst\Desktop\_панорама_космос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68144"/>
            <a:ext cx="4104456" cy="237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kdst\Desktop\остановка_космос\панорама_космос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124971"/>
            <a:ext cx="5940152" cy="376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1647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515913"/>
            <a:ext cx="2808312" cy="728811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Проблема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124744"/>
            <a:ext cx="241176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23528" y="2708920"/>
            <a:ext cx="37801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/>
              <a:t>Н</a:t>
            </a:r>
            <a:r>
              <a:rPr lang="ru-RU" sz="2400" dirty="0" smtClean="0"/>
              <a:t>ехватка комфортных остановок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ru-RU" sz="2400" dirty="0" smtClean="0"/>
          </a:p>
        </p:txBody>
      </p:sp>
      <p:pic>
        <p:nvPicPr>
          <p:cNvPr id="7" name="Picture 5" descr="C:\Users\kdst\Desktop\22.09.20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772" y="1268760"/>
            <a:ext cx="4571228" cy="430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45600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752" y="622429"/>
            <a:ext cx="6048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6E7FC">
                    <a:lumMod val="25000"/>
                  </a:srgbClr>
                </a:solidFill>
              </a:rPr>
              <a:t>Конструкция</a:t>
            </a:r>
            <a:endParaRPr lang="ru-RU" sz="2000" dirty="0">
              <a:solidFill>
                <a:srgbClr val="C6E7FC">
                  <a:lumMod val="25000"/>
                </a:srgb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124744"/>
            <a:ext cx="77048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prstClr val="black"/>
                </a:solidFill>
              </a:rPr>
              <a:t>На основе дизайн проекта и с учетом всех технологических возможностей нашего предприятия была разработана базовая модель остановочного павильона. Данная конструкция имеет следующие преимущества:</a:t>
            </a:r>
            <a:endParaRPr lang="ru-RU" sz="1400" dirty="0">
              <a:solidFill>
                <a:prstClr val="black"/>
              </a:solidFill>
            </a:endParaRPr>
          </a:p>
          <a:p>
            <a:pPr algn="just"/>
            <a:r>
              <a:rPr lang="ru-RU" sz="1400" dirty="0">
                <a:solidFill>
                  <a:prstClr val="black"/>
                </a:solidFill>
              </a:rPr>
              <a:t> 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</a:rPr>
              <a:t>Модульная сборно-разборная конструкция позволяет наращивать количество секций в зависимости от требований заказчика;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</a:rPr>
              <a:t>Имеется возможность дооснащения теплым модулем;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</a:rPr>
              <a:t>Монтаж осуществляется без использования спец. техники силами четырех человек;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</a:rPr>
              <a:t>Сборка каркаса крупно узловая, то есть все электрические кабели заранее проложены внутри узлов, что снижает трудоёмкость и время монтажа.</a:t>
            </a:r>
          </a:p>
        </p:txBody>
      </p:sp>
      <p:pic>
        <p:nvPicPr>
          <p:cNvPr id="2050" name="Picture 2" descr="C:\Работа\1. Текущее\Умная остановка\Картинки на презентацию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3507071"/>
            <a:ext cx="1478207" cy="275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Работа\1. Текущее\Умная остановка\Картинки на презентацию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28627"/>
            <a:ext cx="2088232" cy="265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Работа\1. Текущее\Умная остановка\Картинки на презентацию\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842" y="3546162"/>
            <a:ext cx="2344763" cy="285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1014949"/>
            <a:ext cx="2195736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842231"/>
      </p:ext>
    </p:extLst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124744"/>
            <a:ext cx="78488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</a:rPr>
              <a:t>Вся электрическая часть сохраняет работоспособность как при низких так </a:t>
            </a:r>
            <a:r>
              <a:rPr lang="ru-RU" sz="1400" dirty="0" smtClean="0">
                <a:solidFill>
                  <a:prstClr val="black"/>
                </a:solidFill>
              </a:rPr>
              <a:t>и при </a:t>
            </a:r>
            <a:r>
              <a:rPr lang="ru-RU" sz="1400" dirty="0">
                <a:solidFill>
                  <a:prstClr val="black"/>
                </a:solidFill>
              </a:rPr>
              <a:t>высоких температурах;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</a:rPr>
              <a:t>Конструкция антивандальная, с применением для основных несущих  деталей листовой стали, труб с толщиной стенки 4 мм и закаленного стекла триплекс толщиной 8 мм.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</a:rPr>
              <a:t>Детали конструкции при необходимости ремонта можно легко и быстро </a:t>
            </a:r>
            <a:r>
              <a:rPr lang="ru-RU" sz="1400" dirty="0" smtClean="0">
                <a:solidFill>
                  <a:prstClr val="black"/>
                </a:solidFill>
              </a:rPr>
              <a:t>заменить.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7" name="Picture 3" descr="C:\Работа\1. Текущее\Умная остановка\Картинки на презентацию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11260"/>
            <a:ext cx="2401826" cy="291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Работа\1. Текущее\Умная остановка\Картинки на презентацию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00494"/>
            <a:ext cx="3528392" cy="262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520079"/>
      </p:ext>
    </p:extLst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752" y="622429"/>
            <a:ext cx="6048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Нагрузки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24744"/>
            <a:ext cx="39604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Данная конструкция разработана с учетом требований СНиП 2.01.07 в плане снеговых и ветровых нагрузок. Снеговой район нашего региона 3, что соответствует нагрузке от снега 180  кгс/м</a:t>
            </a:r>
            <a:r>
              <a:rPr lang="ru-RU" sz="1400" baseline="30000" dirty="0" smtClean="0"/>
              <a:t>2</a:t>
            </a:r>
            <a:r>
              <a:rPr lang="ru-RU" sz="1400" dirty="0" smtClean="0"/>
              <a:t> , площадь крыши остановки составляет 7  м</a:t>
            </a:r>
            <a:r>
              <a:rPr lang="ru-RU" sz="1400" baseline="30000" dirty="0" smtClean="0"/>
              <a:t>2 </a:t>
            </a:r>
            <a:r>
              <a:rPr lang="ru-RU" sz="1400" dirty="0" smtClean="0"/>
              <a:t>, что нам даёт максимальную снеговую нагрузку 1260 кгс. Ветровой район был принят 2, так как наш регион находится на границе первого и второго ветровых районов, что даёт нормативное значение ветрового давления равным  30 кгс/м</a:t>
            </a:r>
            <a:r>
              <a:rPr lang="ru-RU" sz="1400" baseline="30000" dirty="0" smtClean="0"/>
              <a:t>2</a:t>
            </a:r>
            <a:r>
              <a:rPr lang="ru-RU" sz="1400" dirty="0" smtClean="0"/>
              <a:t> </a:t>
            </a:r>
          </a:p>
        </p:txBody>
      </p:sp>
      <p:pic>
        <p:nvPicPr>
          <p:cNvPr id="3074" name="Picture 2" descr="C:\Работа\1. Текущее\Умная остановка\Картинки на презентацию\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07593"/>
            <a:ext cx="401769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0" y="1014949"/>
            <a:ext cx="1619672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Работа\1. Текущее\Умная остановка\Картинки на презентацию\Каркас остановки Снеговые нагруз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42567"/>
            <a:ext cx="4190575" cy="264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Работа\1. Текущее\Умная остановка\Картинки на презентацию\Каркас остановки Ветровые нагрузк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77" y="3821299"/>
            <a:ext cx="3637763" cy="278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10530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71" y="692696"/>
            <a:ext cx="4907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dirty="0">
                <a:solidFill>
                  <a:srgbClr val="C6E7FC">
                    <a:lumMod val="25000"/>
                  </a:srgbClr>
                </a:solidFill>
              </a:rPr>
              <a:t>Конструктивные </a:t>
            </a:r>
            <a:r>
              <a:rPr lang="ru-RU" b="1" dirty="0" smtClean="0">
                <a:solidFill>
                  <a:srgbClr val="C6E7FC">
                    <a:lumMod val="25000"/>
                  </a:srgbClr>
                </a:solidFill>
              </a:rPr>
              <a:t>особенности крыши</a:t>
            </a:r>
            <a:endParaRPr lang="ru-RU" dirty="0">
              <a:solidFill>
                <a:srgbClr val="C6E7FC">
                  <a:lumMod val="25000"/>
                </a:srgb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1062028"/>
            <a:ext cx="4913984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11560" y="1340768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prstClr val="black"/>
                </a:solidFill>
              </a:rPr>
              <a:t>Исходя из выше сказанного в качестве материала крыши был выбран монолитный поликарбонат толщиной 8 мм, который закреплен на каркасе с использованием специального алюминиевого профиля и резьбового крепежа. В поперечном направлении крыша имеет дополнительные усиления, для исключения прогиба в средней части.</a:t>
            </a:r>
          </a:p>
        </p:txBody>
      </p:sp>
      <p:pic>
        <p:nvPicPr>
          <p:cNvPr id="4101" name="Picture 5" descr="C:\Работа\1. Текущее\Умная остановка\Картинки на презентацию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14" y="2400748"/>
            <a:ext cx="4043139" cy="44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629993"/>
      </p:ext>
    </p:extLst>
  </p:cSld>
  <p:clrMapOvr>
    <a:masterClrMapping/>
  </p:clrMapOvr>
  <p:transition spd="med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3523" y="692696"/>
            <a:ext cx="2973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dirty="0" smtClean="0">
                <a:solidFill>
                  <a:srgbClr val="C6E7FC">
                    <a:lumMod val="25000"/>
                  </a:srgbClr>
                </a:solidFill>
              </a:rPr>
              <a:t>Особенности монтажа</a:t>
            </a:r>
            <a:endParaRPr lang="ru-RU" dirty="0">
              <a:solidFill>
                <a:srgbClr val="C6E7FC">
                  <a:lumMod val="25000"/>
                </a:srgb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1062028"/>
            <a:ext cx="2915816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467544" y="1124744"/>
            <a:ext cx="51845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prstClr val="black"/>
                </a:solidFill>
              </a:rPr>
              <a:t>Каркас остановочного павильона монтируется к фундаменту  через специальные регулируемые ростверки с резьбовой шпилькой м30, что позволяет при монтаже регулировать установку стоек  относительно друг друга и уровня земли. Данное конструкторское решение также обусловлено ещё и увеличением коррозионной стойкости конструкции так-как стойки каркаса не будут «гнить» у основания, а для ремонта потребуется лишь заменить ростверк, а не всю стойку.</a:t>
            </a:r>
          </a:p>
        </p:txBody>
      </p:sp>
      <p:pic>
        <p:nvPicPr>
          <p:cNvPr id="5122" name="Picture 2" descr="C:\Работа\1. Текущее\Умная остановка\Картинки на презентацию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097574"/>
            <a:ext cx="1677003" cy="530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Работа\1. Текущее\Умная остановка\Картинки на презентацию\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80" y="3121396"/>
            <a:ext cx="3707904" cy="34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015777"/>
      </p:ext>
    </p:extLst>
  </p:cSld>
  <p:clrMapOvr>
    <a:masterClrMapping/>
  </p:clrMapOvr>
  <p:transition spd="med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0" y="1062028"/>
            <a:ext cx="2915816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51520" y="580618"/>
            <a:ext cx="19127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6E7FC">
                    <a:lumMod val="25000"/>
                  </a:srgbClr>
                </a:solidFill>
              </a:rPr>
              <a:t>Заключение</a:t>
            </a:r>
            <a:endParaRPr lang="ru-RU" sz="2000" dirty="0">
              <a:solidFill>
                <a:srgbClr val="C6E7FC">
                  <a:lumMod val="25000"/>
                </a:srgb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492896"/>
            <a:ext cx="27180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При разработке </a:t>
            </a:r>
            <a:r>
              <a:rPr lang="ru-RU" sz="1600" dirty="0">
                <a:solidFill>
                  <a:prstClr val="black"/>
                </a:solidFill>
              </a:rPr>
              <a:t>конструкции были применены современные технические </a:t>
            </a:r>
            <a:r>
              <a:rPr lang="ru-RU" sz="1600" dirty="0" smtClean="0">
                <a:solidFill>
                  <a:prstClr val="black"/>
                </a:solidFill>
              </a:rPr>
              <a:t>решения, максимально учтены и проработаны пожелания участников проекта «Умная остановка».</a:t>
            </a:r>
          </a:p>
        </p:txBody>
      </p:sp>
      <p:pic>
        <p:nvPicPr>
          <p:cNvPr id="8" name="Picture 2" descr="C:\Users\kdst\Desktop\2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623" y="1542893"/>
            <a:ext cx="5991572" cy="50161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515001"/>
      </p:ext>
    </p:extLst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3790" y="5805264"/>
            <a:ext cx="86786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Наше предприятие готово создать комфортную «умную остановку»,  применив современные технические </a:t>
            </a:r>
            <a:r>
              <a:rPr lang="ru-RU" sz="1600" dirty="0" smtClean="0"/>
              <a:t>решения</a:t>
            </a:r>
            <a:r>
              <a:rPr lang="ru-RU" sz="1600" dirty="0"/>
              <a:t> </a:t>
            </a:r>
            <a:r>
              <a:rPr lang="ru-RU" sz="1600" dirty="0" smtClean="0"/>
              <a:t>по эскизам и пожеланиям участников проекта «Умные остановки»: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1" y="1640724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/>
              <a:t>П</a:t>
            </a:r>
            <a:r>
              <a:rPr lang="ru-RU" sz="1600" dirty="0" smtClean="0"/>
              <a:t>роект </a:t>
            </a:r>
            <a:r>
              <a:rPr lang="ru-RU" sz="1600" dirty="0"/>
              <a:t>«Умный </a:t>
            </a:r>
            <a:r>
              <a:rPr lang="ru-RU" sz="1600" dirty="0" smtClean="0"/>
              <a:t>город»;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16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/>
              <a:t>Подключение желающих активных студентов </a:t>
            </a:r>
            <a:r>
              <a:rPr lang="ru-RU" sz="1600" dirty="0"/>
              <a:t>общеобразовательных школ и </a:t>
            </a:r>
            <a:r>
              <a:rPr lang="ru-RU" sz="1600" dirty="0" smtClean="0"/>
              <a:t>техникумов</a:t>
            </a:r>
            <a:r>
              <a:rPr lang="ru-RU" sz="1600" dirty="0"/>
              <a:t>;</a:t>
            </a:r>
            <a:r>
              <a:rPr lang="ru-RU" sz="1600" dirty="0" smtClean="0"/>
              <a:t>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16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/>
              <a:t>Предприятие принимает участие в создании </a:t>
            </a:r>
            <a:r>
              <a:rPr lang="ru-RU" sz="1600" dirty="0"/>
              <a:t>«</a:t>
            </a:r>
            <a:r>
              <a:rPr lang="ru-RU" sz="1600" dirty="0" smtClean="0"/>
              <a:t>Умной остановки»;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16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/>
              <a:t>В </a:t>
            </a:r>
            <a:r>
              <a:rPr lang="ru-RU" sz="1600" dirty="0"/>
              <a:t>проекте «Умные остановки</a:t>
            </a:r>
            <a:r>
              <a:rPr lang="ru-RU" sz="1600" dirty="0" smtClean="0"/>
              <a:t>» </a:t>
            </a:r>
            <a:r>
              <a:rPr lang="ru-RU" sz="1600" dirty="0"/>
              <a:t>участвуют студенты и учащиеся трех команд: КУТТС, КУРТ, школа №40 города Каменска-Уральского. </a:t>
            </a:r>
          </a:p>
          <a:p>
            <a:pPr algn="just"/>
            <a:endParaRPr lang="ru-RU" sz="1600" dirty="0"/>
          </a:p>
        </p:txBody>
      </p:sp>
      <p:pic>
        <p:nvPicPr>
          <p:cNvPr id="2052" name="Picture 4" descr="C:\Users\kdst\Desktop\3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17" y="1376541"/>
            <a:ext cx="4404253" cy="429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1" y="548680"/>
            <a:ext cx="24529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Актуальность</a:t>
            </a:r>
            <a:endParaRPr lang="ru-RU" sz="24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1010345"/>
            <a:ext cx="27718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58295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44008" y="4215789"/>
            <a:ext cx="43997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/>
              <a:t>Расписание на уровне глаз человека;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/>
              <a:t>Урна;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/>
              <a:t>Терминал для покупки билетов;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/>
              <a:t>Система автоматической уборки и дезинфекции павильона;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/>
              <a:t>Красивая яркая вывеска;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/>
              <a:t>Актуальный дизайн;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/>
              <a:t>Автоматы для продажи воды;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/>
              <a:t>Беспроводное зарядное устройство.</a:t>
            </a:r>
          </a:p>
        </p:txBody>
      </p:sp>
      <p:pic>
        <p:nvPicPr>
          <p:cNvPr id="1026" name="Picture 2" descr="C:\WinOld\Вешкурцева\Вешкурцева\ОСТАНОВКИ\остановка с тепловым модулем\доп.модуль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301" y="666276"/>
            <a:ext cx="7020272" cy="340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4215789"/>
            <a:ext cx="46440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/>
              <a:t>Широкие лавки;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/>
              <a:t>Перила на лавках;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/>
              <a:t>Закрытый павильон;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/>
              <a:t>Прозрачные стены;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/>
              <a:t>Голосовое оповещение о подъезжающем автобусе;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/>
              <a:t>Хорошее освещение </a:t>
            </a:r>
            <a:r>
              <a:rPr lang="ru-RU" sz="1600" dirty="0"/>
              <a:t>внутри павильона;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/>
              <a:t>Большие часы;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/>
              <a:t>Отапливаемый павильон;</a:t>
            </a:r>
          </a:p>
        </p:txBody>
      </p:sp>
    </p:spTree>
    <p:extLst>
      <p:ext uri="{BB962C8B-B14F-4D97-AF65-F5344CB8AC3E}">
        <p14:creationId xmlns:p14="http://schemas.microsoft.com/office/powerpoint/2010/main" val="1301892754"/>
      </p:ext>
    </p:extLst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4272" y="2924944"/>
            <a:ext cx="34952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/>
              <a:t>Р</a:t>
            </a:r>
            <a:r>
              <a:rPr lang="ru-RU" sz="1600" dirty="0" smtClean="0"/>
              <a:t>азработка </a:t>
            </a:r>
            <a:r>
              <a:rPr lang="ru-RU" sz="1600" dirty="0"/>
              <a:t>общей конструкции остановочного павильона, дизайна, освещения;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600" dirty="0"/>
              <a:t>разработка информационной панели остановочного павильона, а также её составляющие </a:t>
            </a:r>
            <a:r>
              <a:rPr lang="ru-RU" sz="1600" dirty="0" smtClean="0"/>
              <a:t>функции.</a:t>
            </a:r>
          </a:p>
          <a:p>
            <a:pPr lvl="0" algn="just"/>
            <a:endParaRPr lang="ru-RU" sz="1600" b="1" dirty="0">
              <a:solidFill>
                <a:schemeClr val="bg2">
                  <a:lumMod val="25000"/>
                </a:schemeClr>
              </a:solidFill>
            </a:endParaRPr>
          </a:p>
          <a:p>
            <a:pPr lvl="0" algn="just"/>
            <a:endParaRPr lang="ru-RU" sz="16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 algn="just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Новизной</a:t>
            </a:r>
            <a:r>
              <a:rPr lang="ru-RU" sz="1600" dirty="0" smtClean="0"/>
              <a:t> </a:t>
            </a:r>
            <a:r>
              <a:rPr lang="ru-RU" sz="1600" dirty="0"/>
              <a:t>данного проекта является разработка и изготовление «Умной остановки» полностью на предприятии города Каменска-Уральского.</a:t>
            </a:r>
          </a:p>
        </p:txBody>
      </p:sp>
      <p:pic>
        <p:nvPicPr>
          <p:cNvPr id="4" name="Picture 5" descr="C:\Users\kdst\Desktop\1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475" y="1937329"/>
            <a:ext cx="5564525" cy="492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124744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Разработка </a:t>
            </a:r>
            <a:r>
              <a:rPr lang="ru-RU" dirty="0"/>
              <a:t>остановочного павильона для остановок общественного транспорта, максимально удовлетворяющего требованиям пассажиров при ожидании автобуса и посадки в автобус.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1" y="548680"/>
            <a:ext cx="1023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Цель</a:t>
            </a:r>
            <a:endParaRPr lang="ru-RU" sz="24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1010345"/>
            <a:ext cx="241176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51520" y="2077343"/>
            <a:ext cx="1487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Задачи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: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2539008"/>
            <a:ext cx="241176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80134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15816" y="1124744"/>
            <a:ext cx="60486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/>
              <a:t>Остановка сделана из трудно разрушимых материалов. Стены состоят из прочного стекла. Конструкция остановки безопасна. Защищает пешеходов </a:t>
            </a:r>
            <a:r>
              <a:rPr lang="ru-RU" dirty="0" smtClean="0"/>
              <a:t>при </a:t>
            </a:r>
            <a:r>
              <a:rPr lang="ru-RU" dirty="0"/>
              <a:t>правонарушениях и от погодных условий.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07257" y="2780928"/>
            <a:ext cx="59572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/>
              <a:t>В </a:t>
            </a:r>
            <a:r>
              <a:rPr lang="ru-RU" dirty="0" smtClean="0"/>
              <a:t>остановочном павильоне имеется </a:t>
            </a:r>
            <a:r>
              <a:rPr lang="ru-RU" dirty="0"/>
              <a:t>камера видеонаблюдения, которая может отслеживать различные </a:t>
            </a:r>
            <a:r>
              <a:rPr lang="ru-RU" dirty="0" smtClean="0"/>
              <a:t>правонарушения, а также </a:t>
            </a:r>
            <a:r>
              <a:rPr lang="ru-RU" dirty="0" err="1" smtClean="0"/>
              <a:t>вандальные</a:t>
            </a:r>
            <a:r>
              <a:rPr lang="ru-RU" dirty="0" smtClean="0"/>
              <a:t> </a:t>
            </a:r>
            <a:r>
              <a:rPr lang="ru-RU" dirty="0"/>
              <a:t>действия.</a:t>
            </a:r>
          </a:p>
        </p:txBody>
      </p:sp>
      <p:pic>
        <p:nvPicPr>
          <p:cNvPr id="5122" name="Picture 2" descr="C:\Users\kdst\Desktop\каркас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1200"/>
            <a:ext cx="3007257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kdst\Desktop\камер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072" y="3861048"/>
            <a:ext cx="3747928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3908" y="430138"/>
            <a:ext cx="4363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Остановочный павильон</a:t>
            </a: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12416"/>
            <a:ext cx="4499992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86246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2564904"/>
            <a:ext cx="8892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/>
              <a:t>Крыша прямая со скошенным </a:t>
            </a:r>
            <a:r>
              <a:rPr lang="ru-RU" dirty="0" smtClean="0"/>
              <a:t>углом. </a:t>
            </a:r>
            <a:r>
              <a:rPr lang="ru-RU" dirty="0"/>
              <a:t>Может быть как прозрачная, так и непрозрачная, со встроенными светильниками. </a:t>
            </a:r>
            <a:r>
              <a:rPr lang="ru-RU" dirty="0" smtClean="0"/>
              <a:t>Прозрачность крыши придает ощущение легкости конструкции.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16152" y="416979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/>
              <a:t>В </a:t>
            </a:r>
            <a:r>
              <a:rPr lang="ru-RU" dirty="0" smtClean="0"/>
              <a:t>остановочном павильоне располагается </a:t>
            </a:r>
            <a:r>
              <a:rPr lang="ru-RU" dirty="0"/>
              <a:t>светодиодная яркая вывеска </a:t>
            </a:r>
            <a:r>
              <a:rPr lang="ru-RU" dirty="0" smtClean="0"/>
              <a:t>с </a:t>
            </a:r>
            <a:r>
              <a:rPr lang="ru-RU" dirty="0"/>
              <a:t>названием остановки. Вывеска представляет собой световой короб синего цвета со </a:t>
            </a:r>
            <a:r>
              <a:rPr lang="ru-RU" dirty="0" smtClean="0"/>
              <a:t>светящейся </a:t>
            </a:r>
            <a:r>
              <a:rPr lang="ru-RU" dirty="0"/>
              <a:t>надписью (цвет надписи может быть любой). Можно легко заметить остановку днем и ночью.</a:t>
            </a:r>
            <a:r>
              <a:rPr lang="ru-RU" b="1" dirty="0"/>
              <a:t> </a:t>
            </a:r>
            <a:endParaRPr lang="ru-RU" dirty="0"/>
          </a:p>
        </p:txBody>
      </p:sp>
      <p:pic>
        <p:nvPicPr>
          <p:cNvPr id="4098" name="Picture 2" descr="C:\Users\kdst\Desktop\крыш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371" y="627806"/>
            <a:ext cx="7596336" cy="187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dst\Desktop\вывес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2525"/>
            <a:ext cx="4177369" cy="184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23222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764704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/>
              <a:t>Размер </a:t>
            </a:r>
            <a:r>
              <a:rPr lang="ru-RU" dirty="0" smtClean="0"/>
              <a:t>остановочного павильона определяют </a:t>
            </a:r>
            <a:r>
              <a:rPr lang="ru-RU" dirty="0"/>
              <a:t>с учетом количества одновременно находящихся в час пик на автобусной остановке пассажиров. </a:t>
            </a:r>
            <a:r>
              <a:rPr lang="ru-RU" dirty="0" smtClean="0"/>
              <a:t>(</a:t>
            </a:r>
            <a:r>
              <a:rPr lang="ru-RU" dirty="0"/>
              <a:t>соответствует ОСТ 218.1.002-2003). </a:t>
            </a:r>
            <a:endParaRPr lang="ru-RU" dirty="0" smtClean="0"/>
          </a:p>
        </p:txBody>
      </p:sp>
      <p:pic>
        <p:nvPicPr>
          <p:cNvPr id="6147" name="Picture 3" descr="C:\Users\kdst\Desktop\модульный павильон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4" y="2885157"/>
            <a:ext cx="8162926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0203" y="1772816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Модуль остановочного павильона – базовый, с возможностью расширения для увеличения размещения пассажиров в зависимости от пассажиропотока.</a:t>
            </a:r>
          </a:p>
        </p:txBody>
      </p:sp>
    </p:spTree>
    <p:extLst>
      <p:ext uri="{BB962C8B-B14F-4D97-AF65-F5344CB8AC3E}">
        <p14:creationId xmlns:p14="http://schemas.microsoft.com/office/powerpoint/2010/main" val="302402314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C:\Users\kdst\Desktop\2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786" y="1481003"/>
            <a:ext cx="5165193" cy="4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0" y="3251594"/>
            <a:ext cx="2712324" cy="1938992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Электронная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информационная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панель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с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отображением: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прибытия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автобусов в текущем времени, с отображением номера маршрута;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текущего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время;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прогноза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погоды (температура);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видео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рекламы, городских новостей, зарисовок о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городе. 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0443" y="616332"/>
            <a:ext cx="8496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294A93"/>
                </a:solidFill>
                <a:latin typeface="Arial" pitchFamily="34" charset="0"/>
                <a:cs typeface="Arial" pitchFamily="34" charset="0"/>
              </a:rPr>
              <a:t>Остановка, по требованию заказчика, может быть оснащена такими удобствами как:</a:t>
            </a:r>
            <a:endParaRPr lang="ru-RU" sz="1600" b="1" dirty="0">
              <a:solidFill>
                <a:srgbClr val="294A93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947" y="1578178"/>
            <a:ext cx="17195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Бесплатный 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Wi-Fi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343648" y="6362842"/>
            <a:ext cx="34960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Беспроводное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зарядное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устройство </a:t>
            </a:r>
            <a:endParaRPr lang="ru-RU" sz="1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59668" y="5902746"/>
            <a:ext cx="28545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Кнопка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экстренного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вызова 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460018" y="2708920"/>
            <a:ext cx="1622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Светодиодное освещение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381428" y="1699730"/>
            <a:ext cx="16099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Яркая вывеска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729549" y="5805264"/>
            <a:ext cx="11468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 лавка</a:t>
            </a:r>
            <a:endParaRPr lang="ru-RU" sz="1600" dirty="0">
              <a:solidFill>
                <a:prstClr val="black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H="1">
            <a:off x="1460493" y="1893363"/>
            <a:ext cx="1883155" cy="0"/>
          </a:xfrm>
          <a:prstGeom prst="line">
            <a:avLst/>
          </a:prstGeom>
          <a:ln w="19050">
            <a:solidFill>
              <a:srgbClr val="294A9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5652120" y="3789040"/>
            <a:ext cx="0" cy="2573009"/>
          </a:xfrm>
          <a:prstGeom prst="line">
            <a:avLst/>
          </a:prstGeom>
          <a:ln w="19050">
            <a:solidFill>
              <a:srgbClr val="558ED5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356162" y="2807350"/>
            <a:ext cx="1758070" cy="0"/>
          </a:xfrm>
          <a:prstGeom prst="line">
            <a:avLst/>
          </a:prstGeom>
          <a:ln w="19050">
            <a:solidFill>
              <a:srgbClr val="558ED5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>
            <a:endCxn id="15" idx="0"/>
          </p:cNvCxnSpPr>
          <p:nvPr/>
        </p:nvCxnSpPr>
        <p:spPr>
          <a:xfrm>
            <a:off x="1356162" y="2807350"/>
            <a:ext cx="0" cy="444244"/>
          </a:xfrm>
          <a:prstGeom prst="line">
            <a:avLst/>
          </a:prstGeom>
          <a:ln w="19050">
            <a:solidFill>
              <a:srgbClr val="558ED5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Группа 104"/>
          <p:cNvGrpSpPr/>
          <p:nvPr/>
        </p:nvGrpSpPr>
        <p:grpSpPr>
          <a:xfrm>
            <a:off x="2627784" y="3068960"/>
            <a:ext cx="792088" cy="2833786"/>
            <a:chOff x="2642029" y="3356992"/>
            <a:chExt cx="993867" cy="2545754"/>
          </a:xfrm>
        </p:grpSpPr>
        <p:cxnSp>
          <p:nvCxnSpPr>
            <p:cNvPr id="52" name="Прямая соединительная линия 51"/>
            <p:cNvCxnSpPr/>
            <p:nvPr/>
          </p:nvCxnSpPr>
          <p:spPr>
            <a:xfrm flipH="1">
              <a:off x="2642029" y="3356992"/>
              <a:ext cx="993867" cy="0"/>
            </a:xfrm>
            <a:prstGeom prst="line">
              <a:avLst/>
            </a:prstGeom>
            <a:ln w="19050">
              <a:solidFill>
                <a:srgbClr val="294A93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>
              <a:off x="2642029" y="3356992"/>
              <a:ext cx="0" cy="2545754"/>
            </a:xfrm>
            <a:prstGeom prst="line">
              <a:avLst/>
            </a:prstGeom>
            <a:ln w="19050">
              <a:solidFill>
                <a:srgbClr val="294A93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Группа 105"/>
          <p:cNvGrpSpPr/>
          <p:nvPr/>
        </p:nvGrpSpPr>
        <p:grpSpPr>
          <a:xfrm>
            <a:off x="6084168" y="4221089"/>
            <a:ext cx="2218807" cy="1584176"/>
            <a:chOff x="6480001" y="4746313"/>
            <a:chExt cx="1822974" cy="1058951"/>
          </a:xfrm>
        </p:grpSpPr>
        <p:cxnSp>
          <p:nvCxnSpPr>
            <p:cNvPr id="61" name="Прямая соединительная линия 60"/>
            <p:cNvCxnSpPr/>
            <p:nvPr/>
          </p:nvCxnSpPr>
          <p:spPr>
            <a:xfrm flipH="1">
              <a:off x="6480001" y="4746313"/>
              <a:ext cx="1821206" cy="1"/>
            </a:xfrm>
            <a:prstGeom prst="line">
              <a:avLst/>
            </a:prstGeom>
            <a:ln w="19050">
              <a:solidFill>
                <a:srgbClr val="558ED5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>
              <a:endCxn id="36" idx="0"/>
            </p:cNvCxnSpPr>
            <p:nvPr/>
          </p:nvCxnSpPr>
          <p:spPr>
            <a:xfrm>
              <a:off x="8301207" y="4746314"/>
              <a:ext cx="1768" cy="1058950"/>
            </a:xfrm>
            <a:prstGeom prst="line">
              <a:avLst/>
            </a:prstGeom>
            <a:ln w="19050">
              <a:solidFill>
                <a:srgbClr val="558ED5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1" name="Прямая соединительная линия 70"/>
          <p:cNvCxnSpPr/>
          <p:nvPr/>
        </p:nvCxnSpPr>
        <p:spPr>
          <a:xfrm flipH="1">
            <a:off x="6505621" y="2420888"/>
            <a:ext cx="1908794" cy="0"/>
          </a:xfrm>
          <a:prstGeom prst="line">
            <a:avLst/>
          </a:prstGeom>
          <a:ln w="19050">
            <a:solidFill>
              <a:srgbClr val="558ED5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>
            <a:off x="8414415" y="2420888"/>
            <a:ext cx="0" cy="288032"/>
          </a:xfrm>
          <a:prstGeom prst="line">
            <a:avLst/>
          </a:prstGeom>
          <a:ln w="19050">
            <a:solidFill>
              <a:srgbClr val="558ED5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Группа 108"/>
          <p:cNvGrpSpPr/>
          <p:nvPr/>
        </p:nvGrpSpPr>
        <p:grpSpPr>
          <a:xfrm>
            <a:off x="4572002" y="1412776"/>
            <a:ext cx="3614423" cy="864096"/>
            <a:chOff x="5004048" y="1412776"/>
            <a:chExt cx="3182375" cy="625508"/>
          </a:xfrm>
        </p:grpSpPr>
        <p:cxnSp>
          <p:nvCxnSpPr>
            <p:cNvPr id="64" name="Прямая соединительная линия 63"/>
            <p:cNvCxnSpPr/>
            <p:nvPr/>
          </p:nvCxnSpPr>
          <p:spPr>
            <a:xfrm flipH="1">
              <a:off x="5004048" y="1412776"/>
              <a:ext cx="3175366" cy="0"/>
            </a:xfrm>
            <a:prstGeom prst="line">
              <a:avLst/>
            </a:prstGeom>
            <a:ln w="19050">
              <a:solidFill>
                <a:srgbClr val="294A93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>
              <a:endCxn id="35" idx="0"/>
            </p:cNvCxnSpPr>
            <p:nvPr/>
          </p:nvCxnSpPr>
          <p:spPr>
            <a:xfrm>
              <a:off x="8186423" y="1412776"/>
              <a:ext cx="0" cy="207722"/>
            </a:xfrm>
            <a:prstGeom prst="line">
              <a:avLst/>
            </a:prstGeom>
            <a:ln w="19050">
              <a:solidFill>
                <a:srgbClr val="294A93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/>
            <p:cNvCxnSpPr/>
            <p:nvPr/>
          </p:nvCxnSpPr>
          <p:spPr>
            <a:xfrm>
              <a:off x="5004048" y="1412776"/>
              <a:ext cx="0" cy="625508"/>
            </a:xfrm>
            <a:prstGeom prst="line">
              <a:avLst/>
            </a:prstGeom>
            <a:ln w="19050">
              <a:solidFill>
                <a:srgbClr val="294A93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Прямоугольник 32"/>
          <p:cNvSpPr/>
          <p:nvPr/>
        </p:nvSpPr>
        <p:spPr>
          <a:xfrm>
            <a:off x="9947" y="1893363"/>
            <a:ext cx="20158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Камера видеонаблюдения</a:t>
            </a: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7171" name="Picture 3" descr="C:\Users\kdst\Desktop\освещени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124" y="3228944"/>
            <a:ext cx="2129876" cy="82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kdst\Desktop\камер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5" y="2427441"/>
            <a:ext cx="747284" cy="5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Прямая соединительная линия 44"/>
          <p:cNvCxnSpPr/>
          <p:nvPr/>
        </p:nvCxnSpPr>
        <p:spPr>
          <a:xfrm flipH="1">
            <a:off x="1460493" y="2064407"/>
            <a:ext cx="1944217" cy="0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58568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15028</TotalTime>
  <Words>976</Words>
  <Application>Microsoft Office PowerPoint</Application>
  <PresentationFormat>Экран (4:3)</PresentationFormat>
  <Paragraphs>128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Городская</vt:lpstr>
      <vt:lpstr>«УМНАЯ ОСТАНОВКА» Остановочный павильон</vt:lpstr>
      <vt:lpstr>Проблема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Калугина Дарья Станиславовна</dc:creator>
  <cp:lastModifiedBy>Вешкурцева Дарья Станиславовна</cp:lastModifiedBy>
  <cp:revision>659</cp:revision>
  <dcterms:created xsi:type="dcterms:W3CDTF">2018-09-20T08:05:39Z</dcterms:created>
  <dcterms:modified xsi:type="dcterms:W3CDTF">2021-02-08T10:46:17Z</dcterms:modified>
</cp:coreProperties>
</file>